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8" r:id="rId3"/>
    <p:sldId id="269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92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5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40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137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240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202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359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311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78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680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6707-614F-4034-95D5-7BF40989C6B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72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26707-614F-4034-95D5-7BF40989C6B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7D248-632F-4AB7-AD7C-ABFE2A1B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2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228600"/>
            <a:ext cx="8229600" cy="1143000"/>
          </a:xfrm>
        </p:spPr>
        <p:txBody>
          <a:bodyPr/>
          <a:lstStyle/>
          <a:p>
            <a:pPr algn="r" eaLnBrk="1" hangingPunct="1"/>
            <a:r>
              <a:rPr lang="en-US" altLang="en-US" sz="3600" smtClean="0">
                <a:solidFill>
                  <a:srgbClr val="FF0000"/>
                </a:solidFill>
              </a:rPr>
              <a:t>14</a:t>
            </a:r>
            <a:r>
              <a:rPr lang="en-US" altLang="en-US" sz="3600" smtClean="0">
                <a:solidFill>
                  <a:srgbClr val="FF0000"/>
                </a:solidFill>
              </a:rPr>
              <a:t>/11/2016</a:t>
            </a:r>
            <a:endParaRPr lang="en-US" alt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38400"/>
            <a:ext cx="8229600" cy="4525963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altLang="en-US" smtClean="0"/>
              <a:t>Copia y completa: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mtClean="0"/>
              <a:t>Yo _________ en la cafeteria. (comer)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mtClean="0"/>
              <a:t>Nosotros __________ mucho en la clase. (escribir)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mtClean="0"/>
              <a:t>Ellas _________ un gato. (tener)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mtClean="0"/>
              <a:t>¿Que _________ en el café? (vender)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mtClean="0"/>
              <a:t>Tú __________ mucha cola. (beber)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mtClean="0"/>
              <a:t>Ella _________ muchos libros. (Leer)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981200" y="2986088"/>
            <a:ext cx="11334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como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895600" y="3519488"/>
            <a:ext cx="2063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escribimos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286000" y="4510088"/>
            <a:ext cx="12334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tienen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532063" y="5105400"/>
            <a:ext cx="1431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venden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151063" y="5653088"/>
            <a:ext cx="12144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bebes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368550" y="6110288"/>
            <a:ext cx="679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lee</a:t>
            </a:r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152400" y="457200"/>
            <a:ext cx="89154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kern="0" dirty="0" smtClean="0">
                <a:solidFill>
                  <a:srgbClr val="FF0000"/>
                </a:solidFill>
              </a:rPr>
              <a:t>Propósito # </a:t>
            </a:r>
            <a:r>
              <a:rPr lang="es-ES_tradnl" altLang="en-US" kern="0" dirty="0" smtClean="0">
                <a:solidFill>
                  <a:srgbClr val="FF0000"/>
                </a:solidFill>
              </a:rPr>
              <a:t>16: </a:t>
            </a:r>
            <a:r>
              <a:rPr lang="es-ES_tradnl" altLang="en-US" kern="0" dirty="0" smtClean="0"/>
              <a:t>¿Cómo continuamos el repaso para la Prueba del Repaso C?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i="1" kern="0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sz="2800" i="1" kern="0" dirty="0" err="1" smtClean="0">
                <a:solidFill>
                  <a:srgbClr val="00B050"/>
                </a:solidFill>
              </a:rPr>
              <a:t>practice</a:t>
            </a:r>
            <a:r>
              <a:rPr lang="es-ES_tradnl" altLang="en-US" sz="2800" i="1" kern="0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00B050"/>
                </a:solidFill>
              </a:rPr>
              <a:t>for</a:t>
            </a:r>
            <a:r>
              <a:rPr lang="es-ES_tradnl" altLang="en-US" sz="2800" i="1" kern="0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kern="0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00B050"/>
                </a:solidFill>
              </a:rPr>
              <a:t>last</a:t>
            </a:r>
            <a:r>
              <a:rPr lang="es-ES_tradnl" altLang="en-US" sz="2800" i="1" kern="0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sz="2800" i="1" kern="0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kern="0" dirty="0" err="1" smtClean="0">
                <a:solidFill>
                  <a:srgbClr val="00B050"/>
                </a:solidFill>
              </a:rPr>
              <a:t>quiz</a:t>
            </a:r>
            <a:endParaRPr lang="es-ES_tradnl" altLang="en-US" sz="2800" i="1" kern="0" dirty="0" smtClean="0">
              <a:solidFill>
                <a:srgbClr val="00B05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altLang="en-US" kern="0" dirty="0" smtClean="0">
                <a:solidFill>
                  <a:srgbClr val="FF0000"/>
                </a:solidFill>
              </a:rPr>
              <a:t>Actividad Inicial:</a:t>
            </a:r>
          </a:p>
        </p:txBody>
      </p:sp>
    </p:spTree>
    <p:extLst>
      <p:ext uri="{BB962C8B-B14F-4D97-AF65-F5344CB8AC3E}">
        <p14:creationId xmlns:p14="http://schemas.microsoft.com/office/powerpoint/2010/main" val="180519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1" grpId="0"/>
      <p:bldP spid="14342" grpId="0"/>
      <p:bldP spid="14343" grpId="0"/>
      <p:bldP spid="14344" grpId="0"/>
      <p:bldP spid="143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15b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91600" cy="5867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LOS VERBOS-ER/-IR</a:t>
            </a:r>
          </a:p>
          <a:p>
            <a:pPr marL="0" indent="0">
              <a:buNone/>
            </a:pPr>
            <a:r>
              <a:rPr lang="en-US" b="1" dirty="0" smtClean="0"/>
              <a:t>A.</a:t>
            </a:r>
          </a:p>
          <a:p>
            <a:pPr marL="0" indent="0">
              <a:buNone/>
            </a:pPr>
            <a:r>
              <a:rPr lang="es-ES_tradnl" dirty="0" smtClean="0"/>
              <a:t>1.¿Dónde </a:t>
            </a:r>
            <a:r>
              <a:rPr lang="es-ES_tradnl" dirty="0"/>
              <a:t>viven ustedes?</a:t>
            </a:r>
            <a:endParaRPr lang="en-US" dirty="0"/>
          </a:p>
          <a:p>
            <a:pPr marL="0" indent="0">
              <a:buNone/>
            </a:pPr>
            <a:r>
              <a:rPr lang="es-ES_tradnl" dirty="0"/>
              <a:t>2. ¿Viven ustedes en una casa o un apartamento?</a:t>
            </a:r>
            <a:endParaRPr lang="en-US" dirty="0"/>
          </a:p>
          <a:p>
            <a:pPr marL="0" indent="0">
              <a:buNone/>
            </a:pPr>
            <a:r>
              <a:rPr lang="es-ES_tradnl" dirty="0"/>
              <a:t>3. ¿Aprenden ustedes el español en la escuela?</a:t>
            </a:r>
            <a:endParaRPr lang="en-US" dirty="0"/>
          </a:p>
          <a:p>
            <a:pPr marL="0" indent="0">
              <a:buNone/>
            </a:pPr>
            <a:r>
              <a:rPr lang="es-ES_tradnl" dirty="0"/>
              <a:t>4. ¿Escriben ustedes mucho en la clase de inglés?</a:t>
            </a:r>
            <a:endParaRPr lang="en-US" dirty="0"/>
          </a:p>
          <a:p>
            <a:pPr marL="0" indent="0">
              <a:buNone/>
            </a:pPr>
            <a:r>
              <a:rPr lang="es-ES_tradnl" dirty="0"/>
              <a:t>5. ¿Leen ustedes mucho también? </a:t>
            </a:r>
            <a:endParaRPr lang="en-US" dirty="0"/>
          </a:p>
          <a:p>
            <a:pPr marL="0" indent="0">
              <a:buNone/>
            </a:pPr>
            <a:r>
              <a:rPr lang="es-ES_tradnl" dirty="0"/>
              <a:t>6. ¿En qué clase reciben ustedes una nota muy alta?</a:t>
            </a:r>
            <a:endParaRPr lang="en-US" dirty="0"/>
          </a:p>
          <a:p>
            <a:pPr marL="0" indent="0">
              <a:buNone/>
            </a:pPr>
            <a:r>
              <a:rPr lang="es-ES_tradnl" dirty="0"/>
              <a:t>7. ¿Comen ustedes en la cafetería?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4343400" y="1905000"/>
            <a:ext cx="22092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Vivimos en….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685800" y="2590800"/>
            <a:ext cx="78486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Vivimos en un apartamento </a:t>
            </a:r>
            <a:r>
              <a:rPr lang="es-ES_tradnl" altLang="en-US" sz="2800" b="1" i="1" dirty="0" smtClean="0">
                <a:solidFill>
                  <a:srgbClr val="0000FF"/>
                </a:solidFill>
              </a:rPr>
              <a:t>(casa)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.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685800" y="3134380"/>
            <a:ext cx="78486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Si aprendemos español en la escuela.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609600" y="3733800"/>
            <a:ext cx="78486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Si (no) escribimos mucho en la clase de ingles.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609600" y="4277380"/>
            <a:ext cx="78486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SI (no) leemos mucho </a:t>
            </a:r>
            <a:r>
              <a:rPr lang="es-ES_tradnl" altLang="en-US" sz="2800" b="1" dirty="0" err="1" smtClean="0">
                <a:solidFill>
                  <a:srgbClr val="0000FF"/>
                </a:solidFill>
              </a:rPr>
              <a:t>tambien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.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685800" y="4886980"/>
            <a:ext cx="82296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Recibimos notas altas en la clase de…..</a:t>
            </a:r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609600" y="5496580"/>
            <a:ext cx="78486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Si (no) comemos en la </a:t>
            </a:r>
            <a:r>
              <a:rPr lang="es-ES_tradnl" altLang="en-US" sz="2800" b="1" dirty="0" err="1" smtClean="0">
                <a:solidFill>
                  <a:srgbClr val="0000FF"/>
                </a:solidFill>
              </a:rPr>
              <a:t>cafeteria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.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018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nimBg="1" autoUpdateAnimBg="0"/>
      <p:bldP spid="6" grpId="0" animBg="1" autoUpdateAnimBg="0"/>
      <p:bldP spid="7" grpId="0" animBg="1" autoUpdateAnimBg="0"/>
      <p:bldP spid="8" grpId="0" animBg="1" autoUpdateAnimBg="0"/>
      <p:bldP spid="9" grpId="0" animBg="1" autoUpdateAnimBg="0"/>
      <p:bldP spid="10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15b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B.</a:t>
            </a:r>
          </a:p>
          <a:p>
            <a:pPr marL="0" indent="0">
              <a:buNone/>
            </a:pPr>
            <a:r>
              <a:rPr lang="es-ES_tradnl" dirty="0"/>
              <a:t>1. -¿En qué clase ______________ </a:t>
            </a:r>
            <a:r>
              <a:rPr lang="es-ES_tradnl" i="1" dirty="0"/>
              <a:t>(leer)</a:t>
            </a:r>
            <a:r>
              <a:rPr lang="es-ES_tradnl" dirty="0"/>
              <a:t> ustedes mucho?</a:t>
            </a:r>
            <a:endParaRPr lang="en-US" dirty="0"/>
          </a:p>
          <a:p>
            <a:pPr marL="0" indent="0">
              <a:buNone/>
            </a:pPr>
            <a:r>
              <a:rPr lang="es-ES_tradnl" dirty="0"/>
              <a:t>2. - ______________ </a:t>
            </a:r>
            <a:r>
              <a:rPr lang="es-ES_tradnl" i="1" dirty="0"/>
              <a:t>(leer)</a:t>
            </a:r>
            <a:r>
              <a:rPr lang="es-ES_tradnl" dirty="0"/>
              <a:t> mucho en la clase de inglés.</a:t>
            </a:r>
            <a:endParaRPr lang="en-US" dirty="0"/>
          </a:p>
          <a:p>
            <a:pPr marL="0" indent="0">
              <a:buNone/>
            </a:pPr>
            <a:r>
              <a:rPr lang="es-ES_tradnl" dirty="0"/>
              <a:t>3. -¿Qué _____________ </a:t>
            </a:r>
            <a:r>
              <a:rPr lang="es-ES_tradnl" i="1" dirty="0"/>
              <a:t>(leer)</a:t>
            </a:r>
            <a:r>
              <a:rPr lang="es-ES_tradnl" dirty="0"/>
              <a:t> ustedes?</a:t>
            </a:r>
            <a:endParaRPr lang="en-US" dirty="0"/>
          </a:p>
          <a:p>
            <a:pPr marL="0" indent="0">
              <a:buNone/>
            </a:pPr>
            <a:r>
              <a:rPr lang="es-ES_tradnl" dirty="0"/>
              <a:t>4. –Pues, ___________________</a:t>
            </a:r>
            <a:r>
              <a:rPr lang="es-ES_tradnl" i="1" dirty="0"/>
              <a:t>(leer)</a:t>
            </a:r>
            <a:r>
              <a:rPr lang="es-ES_tradnl" dirty="0"/>
              <a:t> novelas, poemas, artículos.</a:t>
            </a:r>
            <a:endParaRPr lang="en-US" dirty="0"/>
          </a:p>
          <a:p>
            <a:pPr marL="0" indent="0">
              <a:buNone/>
            </a:pPr>
            <a:r>
              <a:rPr lang="es-ES_tradnl" dirty="0"/>
              <a:t>5. -¿_____________</a:t>
            </a:r>
            <a:r>
              <a:rPr lang="es-ES_tradnl" i="1" dirty="0"/>
              <a:t>(escribir)</a:t>
            </a:r>
            <a:r>
              <a:rPr lang="es-ES_tradnl" dirty="0"/>
              <a:t> ustedes mucho en la clase de inglés?</a:t>
            </a:r>
            <a:endParaRPr lang="en-US" dirty="0"/>
          </a:p>
          <a:p>
            <a:pPr marL="0" indent="0">
              <a:buNone/>
            </a:pPr>
            <a:r>
              <a:rPr lang="es-ES_tradnl" dirty="0"/>
              <a:t>6. –Si, _______________ </a:t>
            </a:r>
            <a:r>
              <a:rPr lang="es-ES_tradnl" i="1" dirty="0"/>
              <a:t>(escribir)</a:t>
            </a:r>
            <a:r>
              <a:rPr lang="es-ES_tradnl" dirty="0"/>
              <a:t> muchas composiciones.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Box 21"/>
          <p:cNvSpPr txBox="1">
            <a:spLocks noChangeArrowheads="1"/>
          </p:cNvSpPr>
          <p:nvPr/>
        </p:nvSpPr>
        <p:spPr bwMode="auto">
          <a:xfrm>
            <a:off x="3113347" y="1981200"/>
            <a:ext cx="82747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leen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1676400" y="2448580"/>
            <a:ext cx="126188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leemos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2438400" y="2905780"/>
            <a:ext cx="82747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leen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2895600" y="3286780"/>
            <a:ext cx="126188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leemos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1752600" y="4201180"/>
            <a:ext cx="14414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escriben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1752600" y="4963180"/>
            <a:ext cx="17828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escribimos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26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562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>
                <a:solidFill>
                  <a:srgbClr val="FF0000"/>
                </a:solidFill>
              </a:rPr>
              <a:t>I- </a:t>
            </a:r>
            <a:r>
              <a:rPr lang="en-US" altLang="en-US" dirty="0" smtClean="0"/>
              <a:t>Identify</a:t>
            </a:r>
            <a:r>
              <a:rPr lang="en-US" altLang="en-US" dirty="0"/>
              <a:t>: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1309688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735512"/>
            <a:ext cx="2209800" cy="151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343400"/>
            <a:ext cx="2133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038600"/>
            <a:ext cx="206692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0" y="3733800"/>
            <a:ext cx="481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414588" y="3443287"/>
            <a:ext cx="481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FF0000"/>
                </a:solidFill>
              </a:rPr>
              <a:t>2.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4624388" y="3290888"/>
            <a:ext cx="4810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3.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6834188" y="3290888"/>
            <a:ext cx="4810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4.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76200" y="6186488"/>
            <a:ext cx="4810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5.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2643188" y="6172200"/>
            <a:ext cx="481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6.</a:t>
            </a:r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4648200" y="6248400"/>
            <a:ext cx="481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7.</a:t>
            </a:r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7010400" y="6186488"/>
            <a:ext cx="4810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8.</a:t>
            </a: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382426" y="3733800"/>
            <a:ext cx="236077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</a:rPr>
              <a:t>e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dificio</a:t>
            </a:r>
          </a:p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(apartamento)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2836863" y="3429000"/>
            <a:ext cx="92525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sofá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5046663" y="3276600"/>
            <a:ext cx="13837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cuadro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>
            <a:off x="7254650" y="3276600"/>
            <a:ext cx="17369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Televisor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533400" y="6186488"/>
            <a:ext cx="13128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00FF"/>
                </a:solidFill>
              </a:rPr>
              <a:t>cocina</a:t>
            </a:r>
          </a:p>
        </p:txBody>
      </p:sp>
      <p:sp>
        <p:nvSpPr>
          <p:cNvPr id="13337" name="Text Box 25"/>
          <p:cNvSpPr txBox="1">
            <a:spLocks noChangeArrowheads="1"/>
          </p:cNvSpPr>
          <p:nvPr/>
        </p:nvSpPr>
        <p:spPr bwMode="auto">
          <a:xfrm>
            <a:off x="2989263" y="6186488"/>
            <a:ext cx="9779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00FF"/>
                </a:solidFill>
              </a:rPr>
              <a:t>casa</a:t>
            </a:r>
          </a:p>
        </p:txBody>
      </p:sp>
      <p:sp>
        <p:nvSpPr>
          <p:cNvPr id="13338" name="Text Box 26"/>
          <p:cNvSpPr txBox="1">
            <a:spLocks noChangeArrowheads="1"/>
          </p:cNvSpPr>
          <p:nvPr/>
        </p:nvSpPr>
        <p:spPr bwMode="auto">
          <a:xfrm>
            <a:off x="5105400" y="6262688"/>
            <a:ext cx="877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00FF"/>
                </a:solidFill>
              </a:rPr>
              <a:t>sala</a:t>
            </a:r>
          </a:p>
        </p:txBody>
      </p:sp>
      <p:sp>
        <p:nvSpPr>
          <p:cNvPr id="13339" name="Text Box 27"/>
          <p:cNvSpPr txBox="1">
            <a:spLocks noChangeArrowheads="1"/>
          </p:cNvSpPr>
          <p:nvPr/>
        </p:nvSpPr>
        <p:spPr bwMode="auto">
          <a:xfrm>
            <a:off x="7391400" y="6186488"/>
            <a:ext cx="108555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Mesa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pic>
        <p:nvPicPr>
          <p:cNvPr id="13341" name="Picture 29" descr="http://www.ikea.com/PIAimages/0242509_PE381871_S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425" y="1267474"/>
            <a:ext cx="22479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43" name="Picture 31" descr="http://techmoran.com/wp-content/uploads/2014/05/lg-tv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936" y="1066800"/>
            <a:ext cx="2551634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45" name="Picture 33" descr="http://woodgears.ca/table/plans/mai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790" y="4517523"/>
            <a:ext cx="2293410" cy="1578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47" name="Picture 35" descr="http://www.vectordiary.com/isd_tutorials/004_wooden_frame/wooden_fram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906" y="1620982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66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2" grpId="0" autoUpdateAnimBg="0"/>
      <p:bldP spid="13333" grpId="0" autoUpdateAnimBg="0"/>
      <p:bldP spid="13334" grpId="0" autoUpdateAnimBg="0"/>
      <p:bldP spid="13335" grpId="0" autoUpdateAnimBg="0"/>
      <p:bldP spid="13336" grpId="0" autoUpdateAnimBg="0"/>
      <p:bldP spid="13337" grpId="0" autoUpdateAnimBg="0"/>
      <p:bldP spid="13338" grpId="0" autoUpdateAnimBg="0"/>
      <p:bldP spid="1333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9600"/>
            <a:ext cx="2628900" cy="163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081463"/>
            <a:ext cx="25146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038600"/>
            <a:ext cx="2657475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280988" y="2286000"/>
            <a:ext cx="481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9.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3252788" y="2605088"/>
            <a:ext cx="679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10.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6553200" y="2605088"/>
            <a:ext cx="679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11.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0" y="5805488"/>
            <a:ext cx="679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12.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3200400" y="5791200"/>
            <a:ext cx="6794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13.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6096000" y="5805488"/>
            <a:ext cx="679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FF0000"/>
                </a:solidFill>
              </a:rPr>
              <a:t>14.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855663" y="2300288"/>
            <a:ext cx="1962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</a:rPr>
              <a:t>dormitorio</a:t>
            </a: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3827463" y="2590800"/>
            <a:ext cx="194476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lavaplatos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7180263" y="2605088"/>
            <a:ext cx="10631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radio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703263" y="5805488"/>
            <a:ext cx="11334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00FF"/>
                </a:solidFill>
              </a:rPr>
              <a:t>baño </a:t>
            </a:r>
          </a:p>
        </p:txBody>
      </p:sp>
      <p:sp>
        <p:nvSpPr>
          <p:cNvPr id="17429" name="Text Box 21"/>
          <p:cNvSpPr txBox="1">
            <a:spLocks noChangeArrowheads="1"/>
          </p:cNvSpPr>
          <p:nvPr/>
        </p:nvSpPr>
        <p:spPr bwMode="auto">
          <a:xfrm>
            <a:off x="3810000" y="5805488"/>
            <a:ext cx="16875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00FF"/>
                </a:solidFill>
              </a:rPr>
              <a:t>comedor</a:t>
            </a:r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6629400" y="5805488"/>
            <a:ext cx="204414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lavamanos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pic>
        <p:nvPicPr>
          <p:cNvPr id="17432" name="Picture 24" descr="http://chano8.com/wp-content/uploads/2014/04/wgapliv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520" y="259195"/>
            <a:ext cx="2196880" cy="208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34" name="Picture 26" descr="http://flxitsolutions.com/wp-content/uploads/2014/09/clipart-kitchen-sinkkitchen-sink-clip-art---d-amacfev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609600"/>
            <a:ext cx="2362200" cy="1750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36" name="Picture 28" descr="http://home-design-information.com/wp-content/uploads/2013/11/bathroom-sink-clipartbathroom-sink-with-the-water-running-royalty-free-clip-art-home-henloi0b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268" y="3532043"/>
            <a:ext cx="209615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73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5" grpId="0" autoUpdateAnimBg="0"/>
      <p:bldP spid="17426" grpId="0" autoUpdateAnimBg="0"/>
      <p:bldP spid="17427" grpId="0" autoUpdateAnimBg="0"/>
      <p:bldP spid="17428" grpId="0" autoUpdateAnimBg="0"/>
      <p:bldP spid="17429" grpId="0" autoUpdateAnimBg="0"/>
      <p:bldP spid="1743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6400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II-</a:t>
            </a:r>
            <a:r>
              <a:rPr lang="es-ES_tradnl" altLang="en-US" dirty="0" smtClean="0"/>
              <a:t> </a:t>
            </a:r>
            <a:r>
              <a:rPr lang="es-ES_tradnl" altLang="en-US" dirty="0"/>
              <a:t>Copia y </a:t>
            </a:r>
            <a:r>
              <a:rPr lang="es-ES_tradnl" altLang="en-US" dirty="0" smtClean="0"/>
              <a:t>completa TENER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__________ muchos libros. 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Yo __________ un sándwich de jamón y </a:t>
            </a:r>
            <a:r>
              <a:rPr lang="es-ES_tradnl" altLang="en-US" dirty="0" smtClean="0"/>
              <a:t>queso para el almuerzo. 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Luisa </a:t>
            </a:r>
            <a:r>
              <a:rPr lang="es-ES_tradnl" altLang="en-US" dirty="0" smtClean="0"/>
              <a:t>y su familia __________ un  </a:t>
            </a:r>
            <a:r>
              <a:rPr lang="es-ES_tradnl" altLang="en-US" dirty="0" err="1" smtClean="0"/>
              <a:t>televisior</a:t>
            </a:r>
            <a:r>
              <a:rPr lang="es-ES_tradnl" altLang="en-US" dirty="0" smtClean="0"/>
              <a:t> en la sala</a:t>
            </a:r>
            <a:r>
              <a:rPr lang="es-ES_tradnl" altLang="en-US" dirty="0"/>
              <a:t>. </a:t>
            </a:r>
            <a:endParaRPr lang="es-ES_tradnl" altLang="en-US" dirty="0" smtClean="0"/>
          </a:p>
          <a:p>
            <a:pPr marL="609600" indent="-609600">
              <a:buFontTx/>
              <a:buAutoNum type="arabicPeriod"/>
            </a:pPr>
            <a:r>
              <a:rPr lang="es-ES_tradnl" altLang="en-US" dirty="0" smtClean="0"/>
              <a:t>Nosotras </a:t>
            </a:r>
            <a:r>
              <a:rPr lang="es-ES_tradnl" altLang="en-US" dirty="0"/>
              <a:t>_________ </a:t>
            </a:r>
            <a:r>
              <a:rPr lang="es-ES_tradnl" altLang="en-US" dirty="0" smtClean="0"/>
              <a:t>una gata cariño.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 smtClean="0"/>
              <a:t>¿Tú </a:t>
            </a:r>
            <a:r>
              <a:rPr lang="es-ES_tradnl" altLang="en-US" dirty="0"/>
              <a:t>_________ </a:t>
            </a:r>
            <a:r>
              <a:rPr lang="es-ES_tradnl" altLang="en-US" dirty="0" smtClean="0"/>
              <a:t>un carro nuevo? </a:t>
            </a:r>
            <a:endParaRPr lang="es-ES_tradnl" altLang="en-US" dirty="0"/>
          </a:p>
          <a:p>
            <a:pPr marL="609600" indent="-609600">
              <a:buFontTx/>
              <a:buNone/>
            </a:pPr>
            <a:endParaRPr lang="es-ES_tradnl" altLang="en-US" dirty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209800" y="1066800"/>
            <a:ext cx="102463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tiene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074863" y="1690688"/>
            <a:ext cx="11641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tengo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4687644" y="2743200"/>
            <a:ext cx="133716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Tienen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3048000" y="3820180"/>
            <a:ext cx="16642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tenemos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356385" y="4343400"/>
            <a:ext cx="122501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</a:rPr>
              <a:t>tienes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68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  <p:bldP spid="16390" grpId="0"/>
      <p:bldP spid="16391" grpId="0"/>
      <p:bldP spid="1639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16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MARTA RAMOS PEREZ</a:t>
            </a:r>
          </a:p>
          <a:p>
            <a:r>
              <a:rPr lang="en-US" altLang="en-US" dirty="0" smtClean="0"/>
              <a:t>Study </a:t>
            </a:r>
            <a:r>
              <a:rPr lang="en-US" altLang="en-US" dirty="0"/>
              <a:t>for your </a:t>
            </a:r>
            <a:r>
              <a:rPr lang="en-US" altLang="en-US" u="sng" dirty="0" smtClean="0"/>
              <a:t>Quiz: </a:t>
            </a:r>
            <a:r>
              <a:rPr lang="en-US" altLang="en-US" u="sng" dirty="0" err="1" smtClean="0"/>
              <a:t>Repaso</a:t>
            </a:r>
            <a:r>
              <a:rPr lang="en-US" altLang="en-US" u="sng" dirty="0" smtClean="0"/>
              <a:t> C </a:t>
            </a:r>
            <a:r>
              <a:rPr lang="en-US" altLang="en-US" smtClean="0"/>
              <a:t>on ..</a:t>
            </a:r>
            <a:endParaRPr lang="en-US" altLang="en-US" sz="2800" dirty="0"/>
          </a:p>
          <a:p>
            <a:pPr lvl="3"/>
            <a:r>
              <a:rPr lang="en-US" altLang="en-US" sz="2800" dirty="0"/>
              <a:t>Family</a:t>
            </a:r>
          </a:p>
          <a:p>
            <a:pPr lvl="3"/>
            <a:r>
              <a:rPr lang="en-US" altLang="en-US" sz="2800" dirty="0" smtClean="0"/>
              <a:t>House</a:t>
            </a:r>
            <a:endParaRPr lang="en-US" altLang="en-US" sz="2800" dirty="0"/>
          </a:p>
          <a:p>
            <a:pPr lvl="3"/>
            <a:r>
              <a:rPr lang="en-US" altLang="en-US" sz="2800" dirty="0" smtClean="0"/>
              <a:t>Verb </a:t>
            </a:r>
            <a:r>
              <a:rPr lang="en-US" altLang="en-US" sz="2800" dirty="0"/>
              <a:t>TENER</a:t>
            </a:r>
          </a:p>
          <a:p>
            <a:pPr lvl="3"/>
            <a:r>
              <a:rPr lang="en-US" altLang="en-US" sz="2800" dirty="0"/>
              <a:t>Possessive Adjectives</a:t>
            </a:r>
          </a:p>
        </p:txBody>
      </p:sp>
    </p:spTree>
    <p:extLst>
      <p:ext uri="{BB962C8B-B14F-4D97-AF65-F5344CB8AC3E}">
        <p14:creationId xmlns:p14="http://schemas.microsoft.com/office/powerpoint/2010/main" val="197374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</TotalTime>
  <Words>441</Words>
  <Application>Microsoft Office PowerPoint</Application>
  <PresentationFormat>On-screen Show (4:3)</PresentationFormat>
  <Paragraphs>97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14/11/2016</vt:lpstr>
      <vt:lpstr>Repaso de la Tarea 15b</vt:lpstr>
      <vt:lpstr>Repaso de la Tarea 15b</vt:lpstr>
      <vt:lpstr>Repaso</vt:lpstr>
      <vt:lpstr>PowerPoint Presentation</vt:lpstr>
      <vt:lpstr>PowerPoint Presentation</vt:lpstr>
      <vt:lpstr>Tarea # 16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702 la fecha 14 de octubre del 2014</dc:title>
  <dc:creator>Helen Zumaeta</dc:creator>
  <cp:lastModifiedBy>Helen Zumaeta</cp:lastModifiedBy>
  <cp:revision>17</cp:revision>
  <dcterms:created xsi:type="dcterms:W3CDTF">2014-10-10T20:41:10Z</dcterms:created>
  <dcterms:modified xsi:type="dcterms:W3CDTF">2016-11-10T23:58:18Z</dcterms:modified>
</cp:coreProperties>
</file>